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9"/>
  </p:notesMasterIdLst>
  <p:sldIdLst>
    <p:sldId id="256" r:id="rId5"/>
    <p:sldId id="257" r:id="rId6"/>
    <p:sldId id="262" r:id="rId7"/>
    <p:sldId id="260" r:id="rId8"/>
    <p:sldId id="297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29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5934"/>
  </p:normalViewPr>
  <p:slideViewPr>
    <p:cSldViewPr snapToGrid="0">
      <p:cViewPr>
        <p:scale>
          <a:sx n="77" d="100"/>
          <a:sy n="77" d="100"/>
        </p:scale>
        <p:origin x="11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11/19/2023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135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06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3"/>
            <a:ext cx="4650901" cy="2334637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8D7A558-4107-4032-8E5F-99B445369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4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Subtitle 2">
            <a:extLst>
              <a:ext uri="{FF2B5EF4-FFF2-40B4-BE49-F238E27FC236}">
                <a16:creationId xmlns:a16="http://schemas.microsoft.com/office/drawing/2014/main" id="{6B5BCC80-B184-4F6C-B3E3-CFC7F4C41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113213"/>
            <a:ext cx="4636800" cy="1655762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>
                <a:cs typeface="Calibri"/>
              </a:rPr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98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2971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10300" y="1756025"/>
            <a:ext cx="2971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10300" y="2450550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65563541-7DAA-4F84-BBAB-31C12F6AE9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31200" y="1756025"/>
            <a:ext cx="2971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AE3321C3-E759-4DD7-BFA1-2E724B8DDBF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31200" y="2450550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96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1" y="536573"/>
            <a:ext cx="7424950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063" y="536575"/>
            <a:ext cx="2616200" cy="17430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7" name="Picture Placeholder 10">
            <a:extLst>
              <a:ext uri="{FF2B5EF4-FFF2-40B4-BE49-F238E27FC236}">
                <a16:creationId xmlns:a16="http://schemas.microsoft.com/office/drawing/2014/main" id="{524BD50E-995A-4DB3-8E0A-E7F1FC6369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853" y="2557090"/>
            <a:ext cx="2616200" cy="17430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8" name="Picture Placeholder 10">
            <a:extLst>
              <a:ext uri="{FF2B5EF4-FFF2-40B4-BE49-F238E27FC236}">
                <a16:creationId xmlns:a16="http://schemas.microsoft.com/office/drawing/2014/main" id="{ABAB6489-3F37-4A20-8777-093046E5C82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63" y="4576347"/>
            <a:ext cx="2616200" cy="17430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2523157-52E2-4F89-B3C9-EA9FE7914B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4100" y="2876550"/>
            <a:ext cx="6332538" cy="3219450"/>
          </a:xfrm>
        </p:spPr>
        <p:txBody>
          <a:bodyPr>
            <a:normAutofit/>
          </a:bodyPr>
          <a:lstStyle>
            <a:lvl1pPr marL="0" indent="0" algn="ctr">
              <a:buNone/>
              <a:defRPr sz="1900"/>
            </a:lvl1pPr>
            <a:lvl2pPr marL="360000" indent="0" algn="ctr">
              <a:buFont typeface="Arial" panose="020B0604020202020204" pitchFamily="34" charset="0"/>
              <a:buNone/>
              <a:defRPr/>
            </a:lvl2pPr>
            <a:lvl3pPr marL="720000" indent="0" algn="ctr">
              <a:buNone/>
              <a:defRPr/>
            </a:lvl3pPr>
            <a:lvl4pPr marL="1080000" indent="0" algn="ctr">
              <a:buFont typeface="Arial" panose="020B0604020202020204" pitchFamily="34" charset="0"/>
              <a:buNone/>
              <a:defRPr/>
            </a:lvl4pPr>
            <a:lvl5pPr marL="1440000" indent="0" algn="ctr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18000" y="6357167"/>
            <a:ext cx="1760150" cy="46166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56725" y="6357600"/>
            <a:ext cx="3347285" cy="460800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17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167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7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F2D931-86F8-40B1-B2C0-BE477572EC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81686" y="2876550"/>
            <a:ext cx="3059113" cy="2983947"/>
          </a:xfrm>
        </p:spPr>
        <p:txBody>
          <a:bodyPr/>
          <a:lstStyle>
            <a:lvl1pPr marL="0" indent="0" algn="ctr">
              <a:buNone/>
              <a:defRPr/>
            </a:lvl1pPr>
            <a:lvl2pPr marL="360000" indent="0">
              <a:buFont typeface="Arial" panose="020B0604020202020204" pitchFamily="34" charset="0"/>
              <a:buNone/>
              <a:defRPr/>
            </a:lvl2pPr>
            <a:lvl3pPr marL="720000" indent="0">
              <a:buNone/>
              <a:defRPr/>
            </a:lvl3pPr>
            <a:lvl4pPr marL="1080000" indent="0">
              <a:buFont typeface="Arial" panose="020B0604020202020204" pitchFamily="34" charset="0"/>
              <a:buNone/>
              <a:defRPr/>
            </a:lvl4pPr>
            <a:lvl5pPr marL="1440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887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791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Content Placeholder 2">
            <a:extLst>
              <a:ext uri="{FF2B5EF4-FFF2-40B4-BE49-F238E27FC236}">
                <a16:creationId xmlns:a16="http://schemas.microsoft.com/office/drawing/2014/main" id="{E4838519-F7BD-42C9-BDE6-B4D6DF7E11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07606" y="2877018"/>
            <a:ext cx="3060000" cy="2938561"/>
          </a:xfrm>
        </p:spPr>
        <p:txBody>
          <a:bodyPr>
            <a:normAutofit/>
          </a:bodyPr>
          <a:lstStyle>
            <a:lvl1pPr algn="ctr">
              <a:defRPr/>
            </a:lvl1pPr>
          </a:lstStyle>
          <a:p>
            <a:pPr marL="0" indent="0" algn="ctr">
              <a:buNone/>
            </a:pPr>
            <a:r>
              <a:rPr lang="en-US" dirty="0"/>
              <a:t>Click to edit master text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0000" y="6357168"/>
            <a:ext cx="1480400" cy="46166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6947" y="6357600"/>
            <a:ext cx="6683376" cy="4608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987" y="0"/>
            <a:ext cx="7212013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6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600" y="536573"/>
            <a:ext cx="4078800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376C93AE-577A-4E39-B37B-F54DD619E8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175" y="2876550"/>
            <a:ext cx="4819650" cy="2875321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360000" indent="0" algn="ctr">
              <a:buFont typeface="Arial" panose="020B0604020202020204" pitchFamily="34" charset="0"/>
              <a:buNone/>
              <a:defRPr/>
            </a:lvl2pPr>
            <a:lvl3pPr marL="720000" indent="0" algn="ctr">
              <a:buNone/>
              <a:defRPr/>
            </a:lvl3pPr>
            <a:lvl4pPr marL="1080000" indent="0" algn="ctr">
              <a:buFont typeface="Arial" panose="020B0604020202020204" pitchFamily="34" charset="0"/>
              <a:buNone/>
              <a:defRPr/>
            </a:lvl4pPr>
            <a:lvl5pPr marL="14400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DF41F26-BFC3-471C-AEBF-8D613043F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9766" y="716800"/>
            <a:ext cx="3838575" cy="5583025"/>
            <a:chOff x="199766" y="716800"/>
            <a:chExt cx="3838575" cy="558302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D3F709F-F0BC-4149-B83C-D6E0B13F9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26" name="Freeform 64">
                <a:extLst>
                  <a:ext uri="{FF2B5EF4-FFF2-40B4-BE49-F238E27FC236}">
                    <a16:creationId xmlns:a16="http://schemas.microsoft.com/office/drawing/2014/main" id="{5C5EF830-776D-4D9D-B2AD-E2EF27FE2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81">
                <a:extLst>
                  <a:ext uri="{FF2B5EF4-FFF2-40B4-BE49-F238E27FC236}">
                    <a16:creationId xmlns:a16="http://schemas.microsoft.com/office/drawing/2014/main" id="{24555386-DD07-47B5-8731-6188F0440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Freeform 61">
                <a:extLst>
                  <a:ext uri="{FF2B5EF4-FFF2-40B4-BE49-F238E27FC236}">
                    <a16:creationId xmlns:a16="http://schemas.microsoft.com/office/drawing/2014/main" id="{98AACD5A-587D-4523-8687-E39554A9EE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78">
                <a:extLst>
                  <a:ext uri="{FF2B5EF4-FFF2-40B4-BE49-F238E27FC236}">
                    <a16:creationId xmlns:a16="http://schemas.microsoft.com/office/drawing/2014/main" id="{056E6FE3-AE0B-4665-BDC4-C43B088EA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84">
                <a:extLst>
                  <a:ext uri="{FF2B5EF4-FFF2-40B4-BE49-F238E27FC236}">
                    <a16:creationId xmlns:a16="http://schemas.microsoft.com/office/drawing/2014/main" id="{3341E111-158B-46EB-85CF-76ACE2E6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87">
                <a:extLst>
                  <a:ext uri="{FF2B5EF4-FFF2-40B4-BE49-F238E27FC236}">
                    <a16:creationId xmlns:a16="http://schemas.microsoft.com/office/drawing/2014/main" id="{B6BAC346-F465-42C1-B326-511CDAAFC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60">
                <a:extLst>
                  <a:ext uri="{FF2B5EF4-FFF2-40B4-BE49-F238E27FC236}">
                    <a16:creationId xmlns:a16="http://schemas.microsoft.com/office/drawing/2014/main" id="{41EFAE7C-FB00-406B-B543-258ECBA85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59">
                <a:extLst>
                  <a:ext uri="{FF2B5EF4-FFF2-40B4-BE49-F238E27FC236}">
                    <a16:creationId xmlns:a16="http://schemas.microsoft.com/office/drawing/2014/main" id="{7B8E44F7-B4B5-407F-8CBF-2EF396585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2">
                <a:extLst>
                  <a:ext uri="{FF2B5EF4-FFF2-40B4-BE49-F238E27FC236}">
                    <a16:creationId xmlns:a16="http://schemas.microsoft.com/office/drawing/2014/main" id="{E5CB4BB7-46DD-4D14-AF85-0E13EFBA6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65">
                <a:extLst>
                  <a:ext uri="{FF2B5EF4-FFF2-40B4-BE49-F238E27FC236}">
                    <a16:creationId xmlns:a16="http://schemas.microsoft.com/office/drawing/2014/main" id="{F7F8EDDC-B124-4CF0-9C0B-036D7E920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79">
                <a:extLst>
                  <a:ext uri="{FF2B5EF4-FFF2-40B4-BE49-F238E27FC236}">
                    <a16:creationId xmlns:a16="http://schemas.microsoft.com/office/drawing/2014/main" id="{F9979D20-23CA-44BF-94E4-277FAA877C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2">
                <a:extLst>
                  <a:ext uri="{FF2B5EF4-FFF2-40B4-BE49-F238E27FC236}">
                    <a16:creationId xmlns:a16="http://schemas.microsoft.com/office/drawing/2014/main" id="{64DA53E4-1E27-44B2-9EA5-375E3D20A7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85">
                <a:extLst>
                  <a:ext uri="{FF2B5EF4-FFF2-40B4-BE49-F238E27FC236}">
                    <a16:creationId xmlns:a16="http://schemas.microsoft.com/office/drawing/2014/main" id="{AF41DBD5-F7CA-43C7-B477-6E93D8DC0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8">
                <a:extLst>
                  <a:ext uri="{FF2B5EF4-FFF2-40B4-BE49-F238E27FC236}">
                    <a16:creationId xmlns:a16="http://schemas.microsoft.com/office/drawing/2014/main" id="{8DE355CC-A733-4109-AC9E-4E5E96E355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C60E99C1-AC1B-4267-A404-07CA28EA1A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1" name="Line 63">
                  <a:extLst>
                    <a:ext uri="{FF2B5EF4-FFF2-40B4-BE49-F238E27FC236}">
                      <a16:creationId xmlns:a16="http://schemas.microsoft.com/office/drawing/2014/main" id="{46BA754B-AF8C-4E32-B5D4-BD2CA1341E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2" name="Line 66">
                  <a:extLst>
                    <a:ext uri="{FF2B5EF4-FFF2-40B4-BE49-F238E27FC236}">
                      <a16:creationId xmlns:a16="http://schemas.microsoft.com/office/drawing/2014/main" id="{AA7154F4-DAA9-42B8-9C79-E7D89EB926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Line 67">
                  <a:extLst>
                    <a:ext uri="{FF2B5EF4-FFF2-40B4-BE49-F238E27FC236}">
                      <a16:creationId xmlns:a16="http://schemas.microsoft.com/office/drawing/2014/main" id="{CFCCE002-4181-4663-B8B4-5B5CC711B8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4" name="Line 80">
                  <a:extLst>
                    <a:ext uri="{FF2B5EF4-FFF2-40B4-BE49-F238E27FC236}">
                      <a16:creationId xmlns:a16="http://schemas.microsoft.com/office/drawing/2014/main" id="{B3C1286A-A92F-45A8-A144-C4EBF3B8BC1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5" name="Line 83">
                  <a:extLst>
                    <a:ext uri="{FF2B5EF4-FFF2-40B4-BE49-F238E27FC236}">
                      <a16:creationId xmlns:a16="http://schemas.microsoft.com/office/drawing/2014/main" id="{31993490-8FCD-4048-A2E8-0A217FF65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Line 86">
                  <a:extLst>
                    <a:ext uri="{FF2B5EF4-FFF2-40B4-BE49-F238E27FC236}">
                      <a16:creationId xmlns:a16="http://schemas.microsoft.com/office/drawing/2014/main" id="{33AF3440-700A-44B0-A0D1-1E6301F187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89">
                  <a:extLst>
                    <a:ext uri="{FF2B5EF4-FFF2-40B4-BE49-F238E27FC236}">
                      <a16:creationId xmlns:a16="http://schemas.microsoft.com/office/drawing/2014/main" id="{F17E7CAB-5E29-47AC-91E8-B488D357FB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713AE0B-3A03-4CCB-B15E-CAF75D855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4CC0330-760F-4B4E-BE37-D345B5B2E8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8B6C8306-3715-4107-BA99-68EB308CA19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5A4B3797-F2A4-43E3-B8F8-8BC4B0FBDE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angle 30">
                  <a:extLst>
                    <a:ext uri="{FF2B5EF4-FFF2-40B4-BE49-F238E27FC236}">
                      <a16:creationId xmlns:a16="http://schemas.microsoft.com/office/drawing/2014/main" id="{BB27766D-84D5-4D02-AE36-3149427B22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Rectangle 30">
                  <a:extLst>
                    <a:ext uri="{FF2B5EF4-FFF2-40B4-BE49-F238E27FC236}">
                      <a16:creationId xmlns:a16="http://schemas.microsoft.com/office/drawing/2014/main" id="{8F1C8A62-8495-422A-9A73-9C59C603F6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1CEBFBC-BC6E-4C5F-BEC4-DD2079D8E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969A298F-AA6C-4139-992B-E27C085461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972AA363-33A2-4979-9DE5-9FA8ACADE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3822750-6B8C-4F83-9CAD-F924EF493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523E1A-71CD-4B09-A4F4-07F86003B4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169972B1-6443-4F74-80F9-BB4943CD30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EB69F32F-40CA-458E-B833-E909ADFDD9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B2FEC36-803B-49C9-8313-D558457B25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178F1E3-F49B-4E7A-BA5C-B2BFD9A636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9F18055A-6D8B-4373-A010-59AE8C8138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2612E838-0F14-4DE7-AD23-6A83078511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AF3F8EED-B567-43E0-8B31-5A5E7AFB2D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52B8C31-9649-4E69-B31C-D77394EE2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9D1249-EDCC-41AC-BA08-E670FB4E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EA5EA6EB-846A-4897-AE83-5BDD96A4F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81">
                <a:extLst>
                  <a:ext uri="{FF2B5EF4-FFF2-40B4-BE49-F238E27FC236}">
                    <a16:creationId xmlns:a16="http://schemas.microsoft.com/office/drawing/2014/main" id="{185EF0DB-BE87-4CDD-823B-E665113797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1">
                <a:extLst>
                  <a:ext uri="{FF2B5EF4-FFF2-40B4-BE49-F238E27FC236}">
                    <a16:creationId xmlns:a16="http://schemas.microsoft.com/office/drawing/2014/main" id="{9AC9E234-4400-46EB-92D7-9B53A68B9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78">
                <a:extLst>
                  <a:ext uri="{FF2B5EF4-FFF2-40B4-BE49-F238E27FC236}">
                    <a16:creationId xmlns:a16="http://schemas.microsoft.com/office/drawing/2014/main" id="{A0C06F74-3085-4BB3-9758-D97415975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84">
                <a:extLst>
                  <a:ext uri="{FF2B5EF4-FFF2-40B4-BE49-F238E27FC236}">
                    <a16:creationId xmlns:a16="http://schemas.microsoft.com/office/drawing/2014/main" id="{9EA54D9F-32B0-4B48-B93A-B5A9E3DC6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87">
                <a:extLst>
                  <a:ext uri="{FF2B5EF4-FFF2-40B4-BE49-F238E27FC236}">
                    <a16:creationId xmlns:a16="http://schemas.microsoft.com/office/drawing/2014/main" id="{3858A715-B583-4779-A1D2-86822F2CB8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0">
                <a:extLst>
                  <a:ext uri="{FF2B5EF4-FFF2-40B4-BE49-F238E27FC236}">
                    <a16:creationId xmlns:a16="http://schemas.microsoft.com/office/drawing/2014/main" id="{ECAE61B9-0396-4F89-85E9-EB174D639A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59">
                <a:extLst>
                  <a:ext uri="{FF2B5EF4-FFF2-40B4-BE49-F238E27FC236}">
                    <a16:creationId xmlns:a16="http://schemas.microsoft.com/office/drawing/2014/main" id="{46E4F030-726A-40ED-810F-C9F237918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2">
                <a:extLst>
                  <a:ext uri="{FF2B5EF4-FFF2-40B4-BE49-F238E27FC236}">
                    <a16:creationId xmlns:a16="http://schemas.microsoft.com/office/drawing/2014/main" id="{B3148C64-AE70-4F9D-B6CE-5C92B9922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5">
                <a:extLst>
                  <a:ext uri="{FF2B5EF4-FFF2-40B4-BE49-F238E27FC236}">
                    <a16:creationId xmlns:a16="http://schemas.microsoft.com/office/drawing/2014/main" id="{78C97992-BC56-40D7-A639-3D314871C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9">
                <a:extLst>
                  <a:ext uri="{FF2B5EF4-FFF2-40B4-BE49-F238E27FC236}">
                    <a16:creationId xmlns:a16="http://schemas.microsoft.com/office/drawing/2014/main" id="{469CAD99-0EFE-4B8E-922B-0C2BCFFD5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82">
                <a:extLst>
                  <a:ext uri="{FF2B5EF4-FFF2-40B4-BE49-F238E27FC236}">
                    <a16:creationId xmlns:a16="http://schemas.microsoft.com/office/drawing/2014/main" id="{1D00B441-E5A3-4411-9B05-8E09BFF62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85">
                <a:extLst>
                  <a:ext uri="{FF2B5EF4-FFF2-40B4-BE49-F238E27FC236}">
                    <a16:creationId xmlns:a16="http://schemas.microsoft.com/office/drawing/2014/main" id="{3FFE4E0B-A703-4655-B55F-44B3A3902F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8">
                <a:extLst>
                  <a:ext uri="{FF2B5EF4-FFF2-40B4-BE49-F238E27FC236}">
                    <a16:creationId xmlns:a16="http://schemas.microsoft.com/office/drawing/2014/main" id="{F19632C2-B953-4CD1-9EAA-5C1FEA3EF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BDC3951-9E4C-4062-9B43-3038D9058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83" name="Line 63">
                  <a:extLst>
                    <a:ext uri="{FF2B5EF4-FFF2-40B4-BE49-F238E27FC236}">
                      <a16:creationId xmlns:a16="http://schemas.microsoft.com/office/drawing/2014/main" id="{2764EF0E-A104-46C9-B242-778009E49E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4" name="Line 66">
                  <a:extLst>
                    <a:ext uri="{FF2B5EF4-FFF2-40B4-BE49-F238E27FC236}">
                      <a16:creationId xmlns:a16="http://schemas.microsoft.com/office/drawing/2014/main" id="{D0A8B652-41E0-456C-9C9F-1F0EC00891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5" name="Line 67">
                  <a:extLst>
                    <a:ext uri="{FF2B5EF4-FFF2-40B4-BE49-F238E27FC236}">
                      <a16:creationId xmlns:a16="http://schemas.microsoft.com/office/drawing/2014/main" id="{802E547A-C876-460C-B6A4-BCE8D39D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6" name="Line 80">
                  <a:extLst>
                    <a:ext uri="{FF2B5EF4-FFF2-40B4-BE49-F238E27FC236}">
                      <a16:creationId xmlns:a16="http://schemas.microsoft.com/office/drawing/2014/main" id="{00363E6C-7B8D-4E1D-A93E-E73306E13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7" name="Line 83">
                  <a:extLst>
                    <a:ext uri="{FF2B5EF4-FFF2-40B4-BE49-F238E27FC236}">
                      <a16:creationId xmlns:a16="http://schemas.microsoft.com/office/drawing/2014/main" id="{206E174F-B8D0-4FFD-A1B5-56BFC5CCE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8" name="Line 86">
                  <a:extLst>
                    <a:ext uri="{FF2B5EF4-FFF2-40B4-BE49-F238E27FC236}">
                      <a16:creationId xmlns:a16="http://schemas.microsoft.com/office/drawing/2014/main" id="{3A10191E-76B5-4841-B32D-0DF6EAB639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9" name="Line 89">
                  <a:extLst>
                    <a:ext uri="{FF2B5EF4-FFF2-40B4-BE49-F238E27FC236}">
                      <a16:creationId xmlns:a16="http://schemas.microsoft.com/office/drawing/2014/main" id="{CF67EF0B-5FE7-4D99-8B38-95B1706F0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0B39CF0F-2997-4D96-8F17-211C97D87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408937D-7FFE-4D6C-AF79-1F60035CC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749AA60A-BD5D-4647-AE8A-DF411C654B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F335D2B-768D-4700-A35C-F54A7BD352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Rectangle 30">
                  <a:extLst>
                    <a:ext uri="{FF2B5EF4-FFF2-40B4-BE49-F238E27FC236}">
                      <a16:creationId xmlns:a16="http://schemas.microsoft.com/office/drawing/2014/main" id="{B6F1EDEE-EDB1-4759-9339-8F60B631A3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" name="Rectangle 30">
                  <a:extLst>
                    <a:ext uri="{FF2B5EF4-FFF2-40B4-BE49-F238E27FC236}">
                      <a16:creationId xmlns:a16="http://schemas.microsoft.com/office/drawing/2014/main" id="{305D4D3B-BD5E-44BE-BE6A-4C91845930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30748E9E-1F8D-4FB9-89D6-F5B35B5049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B56CFFBA-D942-451F-B4E0-133DEA264B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1B25F38B-03B2-435D-82ED-142D2AB4D1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1A0A593-F414-4B02-A355-AC7A50A7E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BA06E81-194E-43F2-B418-BF8101EAA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57" name="Freeform 68">
                  <a:extLst>
                    <a:ext uri="{FF2B5EF4-FFF2-40B4-BE49-F238E27FC236}">
                      <a16:creationId xmlns:a16="http://schemas.microsoft.com/office/drawing/2014/main" id="{ABE6BF78-8FF2-4595-9072-48ACEBE207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Freeform 69">
                  <a:extLst>
                    <a:ext uri="{FF2B5EF4-FFF2-40B4-BE49-F238E27FC236}">
                      <a16:creationId xmlns:a16="http://schemas.microsoft.com/office/drawing/2014/main" id="{E182745B-1C12-49AC-97AD-501D806E9F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70">
                  <a:extLst>
                    <a:ext uri="{FF2B5EF4-FFF2-40B4-BE49-F238E27FC236}">
                      <a16:creationId xmlns:a16="http://schemas.microsoft.com/office/drawing/2014/main" id="{56B38515-A1C4-46D9-AEC6-E55E1CB73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9A4424F-2DA0-4E5A-9291-0A5FCE5575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8609BA22-8E70-41AA-BACA-C9F8A789B2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C2F49FC5-EFC3-4A02-9782-EC06564A94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70">
                  <a:extLst>
                    <a:ext uri="{FF2B5EF4-FFF2-40B4-BE49-F238E27FC236}">
                      <a16:creationId xmlns:a16="http://schemas.microsoft.com/office/drawing/2014/main" id="{782187F0-090B-4C65-B604-5DD33B4FF2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3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563402"/>
            <a:ext cx="4075200" cy="2058573"/>
          </a:xfrm>
        </p:spPr>
        <p:txBody>
          <a:bodyPr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1520975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4800" y="563563"/>
            <a:ext cx="4995863" cy="270668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2FA415D-7F98-4C81-A18F-A114BF021C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54800" y="3587750"/>
            <a:ext cx="4995863" cy="26987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38724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053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595"/>
            <a:ext cx="10515600" cy="415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25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4726" y="4217899"/>
            <a:ext cx="4079874" cy="1132373"/>
          </a:xfrm>
        </p:spPr>
        <p:txBody>
          <a:bodyPr anchor="t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4726" y="1541995"/>
            <a:ext cx="4079874" cy="2457819"/>
          </a:xfrm>
        </p:spPr>
        <p:txBody>
          <a:bodyPr anchor="b">
            <a:normAutofit/>
          </a:bodyPr>
          <a:lstStyle>
            <a:lvl1pPr marL="0" indent="0" algn="ctr">
              <a:lnSpc>
                <a:spcPct val="125000"/>
              </a:lnSpc>
              <a:buNone/>
              <a:defRPr sz="32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0B6C055-B48A-412B-88B0-737289AC0BD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9750" y="536575"/>
            <a:ext cx="2366963" cy="27606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2">
            <a:extLst>
              <a:ext uri="{FF2B5EF4-FFF2-40B4-BE49-F238E27FC236}">
                <a16:creationId xmlns:a16="http://schemas.microsoft.com/office/drawing/2014/main" id="{AE13F241-D0A7-491D-81D3-CB645029149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4887" y="543842"/>
            <a:ext cx="2366963" cy="27606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2">
            <a:extLst>
              <a:ext uri="{FF2B5EF4-FFF2-40B4-BE49-F238E27FC236}">
                <a16:creationId xmlns:a16="http://schemas.microsoft.com/office/drawing/2014/main" id="{DC189B8E-5A5B-400F-8F5F-63F61759E0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9642" y="3563566"/>
            <a:ext cx="2366963" cy="27606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42">
            <a:extLst>
              <a:ext uri="{FF2B5EF4-FFF2-40B4-BE49-F238E27FC236}">
                <a16:creationId xmlns:a16="http://schemas.microsoft.com/office/drawing/2014/main" id="{07055732-D9B3-42AF-9ADA-0D1F8DC2D5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74779" y="3570833"/>
            <a:ext cx="2366963" cy="27606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Date Placeholder 47">
            <a:extLst>
              <a:ext uri="{FF2B5EF4-FFF2-40B4-BE49-F238E27FC236}">
                <a16:creationId xmlns:a16="http://schemas.microsoft.com/office/drawing/2014/main" id="{5B51C357-082C-45A5-80C8-69FD4B94D329}"/>
              </a:ext>
            </a:extLst>
          </p:cNvPr>
          <p:cNvSpPr txBox="1">
            <a:spLocks/>
          </p:cNvSpPr>
          <p:nvPr userDrawn="1"/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 cap="all" spc="2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ED9792-4CB9-419E-9961-050A9E00E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540000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1EC9E08-1228-4409-88CC-9D1927E8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8100000" flipH="1">
            <a:off x="6674373" y="402322"/>
            <a:ext cx="641184" cy="1069728"/>
            <a:chOff x="6484111" y="2967038"/>
            <a:chExt cx="641184" cy="106972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A892AB7-AE89-4F73-AE0D-3503473E251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734AFAA3-AA68-425A-834B-00F9D3690B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36ED0F24-8619-4AED-A07A-D075DF2A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21E04150-0D06-4DFB-A73B-66DED0A5CF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A3C053E-6843-4D44-A64D-A37FD38410B0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A84DD506-3B91-4CE4-AE62-8E2FCA17D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18C6659C-7CBF-419E-B2AB-53A6FBB4F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C7B1B371-3EFF-4F0E-8B44-1A397B69DD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9" name="Footer Placeholder 48">
            <a:extLst>
              <a:ext uri="{FF2B5EF4-FFF2-40B4-BE49-F238E27FC236}">
                <a16:creationId xmlns:a16="http://schemas.microsoft.com/office/drawing/2014/main" id="{B217CCF8-D1B0-4B96-AF9D-78BFAEE6D77D}"/>
              </a:ext>
            </a:extLst>
          </p:cNvPr>
          <p:cNvSpPr txBox="1">
            <a:spLocks/>
          </p:cNvSpPr>
          <p:nvPr userDrawn="1"/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 cap="all" spc="3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Sample Footer Text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15108B9-F897-467F-809F-6A4A2AE7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900000" flipH="1">
            <a:off x="11020475" y="5368081"/>
            <a:ext cx="641184" cy="1069728"/>
            <a:chOff x="6484111" y="2967038"/>
            <a:chExt cx="641184" cy="1069728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6413051-FD79-4060-A702-60F38BF4A35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36" name="Freeform 68">
                <a:extLst>
                  <a:ext uri="{FF2B5EF4-FFF2-40B4-BE49-F238E27FC236}">
                    <a16:creationId xmlns:a16="http://schemas.microsoft.com/office/drawing/2014/main" id="{B764F2D9-1B19-42EA-9AF0-6050DDABA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9">
                <a:extLst>
                  <a:ext uri="{FF2B5EF4-FFF2-40B4-BE49-F238E27FC236}">
                    <a16:creationId xmlns:a16="http://schemas.microsoft.com/office/drawing/2014/main" id="{557F4B3F-3926-4C1D-ABBF-B23809871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Line 70">
                <a:extLst>
                  <a:ext uri="{FF2B5EF4-FFF2-40B4-BE49-F238E27FC236}">
                    <a16:creationId xmlns:a16="http://schemas.microsoft.com/office/drawing/2014/main" id="{81E74331-4EEB-49F8-912F-1DF74636E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88BEEF7-57D3-43D4-9EBA-6948ED40B433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33" name="Freeform 68">
                <a:extLst>
                  <a:ext uri="{FF2B5EF4-FFF2-40B4-BE49-F238E27FC236}">
                    <a16:creationId xmlns:a16="http://schemas.microsoft.com/office/drawing/2014/main" id="{0CD7B047-B489-4D5B-9C32-1BA667136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9">
                <a:extLst>
                  <a:ext uri="{FF2B5EF4-FFF2-40B4-BE49-F238E27FC236}">
                    <a16:creationId xmlns:a16="http://schemas.microsoft.com/office/drawing/2014/main" id="{2B703141-C1B3-4AFF-991F-D77B298AE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Line 70">
                <a:extLst>
                  <a:ext uri="{FF2B5EF4-FFF2-40B4-BE49-F238E27FC236}">
                    <a16:creationId xmlns:a16="http://schemas.microsoft.com/office/drawing/2014/main" id="{FEEBB32D-FA5C-432C-B55F-1F74A4D13F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9" name="Slide Number Placeholder 49">
            <a:extLst>
              <a:ext uri="{FF2B5EF4-FFF2-40B4-BE49-F238E27FC236}">
                <a16:creationId xmlns:a16="http://schemas.microsoft.com/office/drawing/2014/main" id="{FAE9A1BE-DDB9-4362-A4F6-BE1A07DBF6F1}"/>
              </a:ext>
            </a:extLst>
          </p:cNvPr>
          <p:cNvSpPr txBox="1">
            <a:spLocks/>
          </p:cNvSpPr>
          <p:nvPr userDrawn="1"/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 cap="all" spc="2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6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C50FC60-9736-40BD-8EF0-51BD047716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66813" y="2479675"/>
            <a:ext cx="1587500" cy="2330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7D564077-E600-44C8-B691-00C1C3ECC1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8885" y="2479675"/>
            <a:ext cx="1587500" cy="2330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5EF6670B-24A6-4EC1-AB19-83414A6BF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02249" y="2479675"/>
            <a:ext cx="1587500" cy="2330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DCE770BA-A562-4780-AEC9-94BC0C7C53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4764" y="2479675"/>
            <a:ext cx="1587500" cy="2330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C627DB31-AE80-40F1-A5C7-E1FBE1521B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37688" y="2479675"/>
            <a:ext cx="1587500" cy="2330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DA79604-04BA-44C3-8188-694F8E9C2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26000" y="191159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7">
            <a:extLst>
              <a:ext uri="{FF2B5EF4-FFF2-40B4-BE49-F238E27FC236}">
                <a16:creationId xmlns:a16="http://schemas.microsoft.com/office/drawing/2014/main" id="{325542BB-A1DE-421A-898F-007CCBCC10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66813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7">
            <a:extLst>
              <a:ext uri="{FF2B5EF4-FFF2-40B4-BE49-F238E27FC236}">
                <a16:creationId xmlns:a16="http://schemas.microsoft.com/office/drawing/2014/main" id="{95E87339-255E-4557-9768-A292ED25DBA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66813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7">
            <a:extLst>
              <a:ext uri="{FF2B5EF4-FFF2-40B4-BE49-F238E27FC236}">
                <a16:creationId xmlns:a16="http://schemas.microsoft.com/office/drawing/2014/main" id="{969EC781-370F-41FC-AD76-0728B465E51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28885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7">
            <a:extLst>
              <a:ext uri="{FF2B5EF4-FFF2-40B4-BE49-F238E27FC236}">
                <a16:creationId xmlns:a16="http://schemas.microsoft.com/office/drawing/2014/main" id="{50C960BB-D9A3-417D-87D9-E93363FB58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228885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7">
            <a:extLst>
              <a:ext uri="{FF2B5EF4-FFF2-40B4-BE49-F238E27FC236}">
                <a16:creationId xmlns:a16="http://schemas.microsoft.com/office/drawing/2014/main" id="{714B566C-453D-4E47-8BE0-2EF7145AD3A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02249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7">
            <a:extLst>
              <a:ext uri="{FF2B5EF4-FFF2-40B4-BE49-F238E27FC236}">
                <a16:creationId xmlns:a16="http://schemas.microsoft.com/office/drawing/2014/main" id="{8C9D423F-AE1B-476A-AC7E-F34CE6ABFA3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2249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7">
            <a:extLst>
              <a:ext uri="{FF2B5EF4-FFF2-40B4-BE49-F238E27FC236}">
                <a16:creationId xmlns:a16="http://schemas.microsoft.com/office/drawing/2014/main" id="{F25DCDC4-ECAE-47AB-8ED3-07D8D33BF18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364765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1A7D8398-681A-475F-9624-02EFB0099D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364765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9692C358-06E1-468E-90F8-9F5F3918233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437688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167CC03-B865-47EB-83C3-CA5CDC584C0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437688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0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54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7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3" r:id="rId3"/>
    <p:sldLayoutId id="2147483678" r:id="rId4"/>
    <p:sldLayoutId id="2147483660" r:id="rId5"/>
    <p:sldLayoutId id="2147483680" r:id="rId6"/>
    <p:sldLayoutId id="2147483679" r:id="rId7"/>
    <p:sldLayoutId id="2147483677" r:id="rId8"/>
    <p:sldLayoutId id="2147483662" r:id="rId9"/>
    <p:sldLayoutId id="2147483663" r:id="rId10"/>
    <p:sldLayoutId id="2147483671" r:id="rId11"/>
    <p:sldLayoutId id="2147483676" r:id="rId12"/>
    <p:sldLayoutId id="2147483674" r:id="rId1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  <p15:guide id="30" orient="horz" pos="2160" userDrawn="1">
          <p15:clr>
            <a:srgbClr val="A4A3A4"/>
          </p15:clr>
        </p15:guide>
        <p15:guide id="31" pos="3840" userDrawn="1">
          <p15:clr>
            <a:srgbClr val="A4A3A4"/>
          </p15:clr>
        </p15:guide>
        <p15:guide id="32" pos="240" userDrawn="1">
          <p15:clr>
            <a:srgbClr val="547EBF"/>
          </p15:clr>
        </p15:guide>
        <p15:guide id="33" orient="horz" pos="240" userDrawn="1">
          <p15:clr>
            <a:srgbClr val="547EBF"/>
          </p15:clr>
        </p15:guide>
        <p15:guide id="34" pos="7440" userDrawn="1">
          <p15:clr>
            <a:srgbClr val="547EBF"/>
          </p15:clr>
        </p15:guide>
        <p15:guide id="35" orient="horz" pos="4080" userDrawn="1">
          <p15:clr>
            <a:srgbClr val="547EBF"/>
          </p15:clr>
        </p15:guide>
        <p15:guide id="36" pos="3960" userDrawn="1">
          <p15:clr>
            <a:srgbClr val="547EBF"/>
          </p15:clr>
        </p15:guide>
        <p15:guide id="37" pos="3720" userDrawn="1">
          <p15:clr>
            <a:srgbClr val="547EBF"/>
          </p15:clr>
        </p15:guide>
        <p15:guide id="38" pos="2112" userDrawn="1">
          <p15:clr>
            <a:srgbClr val="547EBF"/>
          </p15:clr>
        </p15:guide>
        <p15:guide id="39" pos="1848" userDrawn="1">
          <p15:clr>
            <a:srgbClr val="547EBF"/>
          </p15:clr>
        </p15:guide>
        <p15:guide id="40" pos="5568" userDrawn="1">
          <p15:clr>
            <a:srgbClr val="547EBF"/>
          </p15:clr>
        </p15:guide>
        <p15:guide id="41" pos="5832" userDrawn="1">
          <p15:clr>
            <a:srgbClr val="547EBF"/>
          </p15:clr>
        </p15:guide>
        <p15:guide id="42" pos="4968" userDrawn="1">
          <p15:clr>
            <a:srgbClr val="9FCC3B"/>
          </p15:clr>
        </p15:guide>
        <p15:guide id="43" pos="5208" userDrawn="1">
          <p15:clr>
            <a:srgbClr val="9FCC3B"/>
          </p15:clr>
        </p15:guide>
        <p15:guide id="44" pos="2712" userDrawn="1">
          <p15:clr>
            <a:srgbClr val="9FCC3B"/>
          </p15:clr>
        </p15:guide>
        <p15:guide id="45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1"/>
            <a:ext cx="10396840" cy="3209300"/>
          </a:xfrm>
        </p:spPr>
        <p:txBody>
          <a:bodyPr>
            <a:normAutofit/>
          </a:bodyPr>
          <a:lstStyle/>
          <a:p>
            <a:r>
              <a:rPr lang="en-US" dirty="0"/>
              <a:t>Unethical and Bad Questions Detection by using Machine Learning Techniques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4522" y="3429000"/>
            <a:ext cx="4636800" cy="2569689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Calibri"/>
              </a:rPr>
              <a:t>Presented by</a:t>
            </a:r>
          </a:p>
          <a:p>
            <a:r>
              <a:rPr lang="en-US" dirty="0">
                <a:cs typeface="Calibri"/>
              </a:rPr>
              <a:t>1.Lokesh Naidu </a:t>
            </a:r>
            <a:r>
              <a:rPr lang="en-US" dirty="0" err="1">
                <a:cs typeface="Calibri"/>
              </a:rPr>
              <a:t>Bavigadda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2.Vamsi Krishna </a:t>
            </a:r>
            <a:r>
              <a:rPr lang="en-US" dirty="0" err="1">
                <a:cs typeface="Calibri"/>
              </a:rPr>
              <a:t>Chittimadha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3. Sri Sai Bhargava </a:t>
            </a:r>
            <a:r>
              <a:rPr lang="en-US" dirty="0" err="1">
                <a:cs typeface="Calibri"/>
              </a:rPr>
              <a:t>Kakarlapudi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4.M Manikanta Venkata Satya Raghu Ram Pasumarthi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283D609-B2FA-3FE8-2A4E-C8AFF418FB1D}"/>
              </a:ext>
            </a:extLst>
          </p:cNvPr>
          <p:cNvSpPr txBox="1"/>
          <p:nvPr/>
        </p:nvSpPr>
        <p:spPr>
          <a:xfrm>
            <a:off x="705677" y="1769165"/>
            <a:ext cx="79910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PRELIMINARY RESULTS:</a:t>
            </a:r>
          </a:p>
          <a:p>
            <a:endParaRPr lang="en-US" dirty="0"/>
          </a:p>
          <a:p>
            <a:r>
              <a:rPr lang="en-US" dirty="0"/>
              <a:t>1.Here we used evaluation metric as F1 score from </a:t>
            </a:r>
            <a:r>
              <a:rPr lang="en-US" dirty="0" err="1"/>
              <a:t>sklearn</a:t>
            </a:r>
            <a:r>
              <a:rPr lang="en-US" dirty="0"/>
              <a:t> library for evaluating model’s performance.</a:t>
            </a:r>
          </a:p>
          <a:p>
            <a:endParaRPr lang="en-US" dirty="0"/>
          </a:p>
          <a:p>
            <a:r>
              <a:rPr lang="en-US" dirty="0"/>
              <a:t>2.It tells how many times our model  gives correct prediction for our entire dataset</a:t>
            </a:r>
          </a:p>
          <a:p>
            <a:endParaRPr lang="en-US" dirty="0"/>
          </a:p>
          <a:p>
            <a:r>
              <a:rPr lang="en-US" dirty="0"/>
              <a:t>3. It uses precision and recall scores of model and computes it</a:t>
            </a:r>
          </a:p>
        </p:txBody>
      </p:sp>
    </p:spTree>
    <p:extLst>
      <p:ext uri="{BB962C8B-B14F-4D97-AF65-F5344CB8AC3E}">
        <p14:creationId xmlns:p14="http://schemas.microsoft.com/office/powerpoint/2010/main" val="32449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6AE0F84-7DEC-5388-0B93-40312DFEE5A7}"/>
              </a:ext>
            </a:extLst>
          </p:cNvPr>
          <p:cNvSpPr txBox="1"/>
          <p:nvPr/>
        </p:nvSpPr>
        <p:spPr>
          <a:xfrm>
            <a:off x="1361660" y="1664460"/>
            <a:ext cx="68778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EVALUATION METRIC:</a:t>
            </a:r>
          </a:p>
          <a:p>
            <a:endParaRPr lang="en-US" dirty="0"/>
          </a:p>
          <a:p>
            <a:r>
              <a:rPr lang="en-US" dirty="0"/>
              <a:t>1.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2. We got F1 score as 0.59</a:t>
            </a:r>
          </a:p>
          <a:p>
            <a:endParaRPr lang="en-US" dirty="0"/>
          </a:p>
          <a:p>
            <a:r>
              <a:rPr lang="en-US" dirty="0"/>
              <a:t>3. In increment 2 we are going to explore different models to get more result than present result </a:t>
            </a:r>
          </a:p>
        </p:txBody>
      </p:sp>
      <p:pic>
        <p:nvPicPr>
          <p:cNvPr id="9" name="image2.png">
            <a:extLst>
              <a:ext uri="{FF2B5EF4-FFF2-40B4-BE49-F238E27FC236}">
                <a16:creationId xmlns:a16="http://schemas.microsoft.com/office/drawing/2014/main" id="{F221E013-EF22-B17B-C90E-F2C6DE9E32E9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501705" y="2587790"/>
            <a:ext cx="3622675" cy="74612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205800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4E8F4C6-6301-27B7-809D-3BB44FCD05A7}"/>
              </a:ext>
            </a:extLst>
          </p:cNvPr>
          <p:cNvSpPr txBox="1"/>
          <p:nvPr/>
        </p:nvSpPr>
        <p:spPr>
          <a:xfrm>
            <a:off x="496956" y="1162878"/>
            <a:ext cx="11360427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WORK TO BE COMPLETED:</a:t>
            </a:r>
          </a:p>
          <a:p>
            <a:endParaRPr lang="en-US" dirty="0"/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Has a scope in advanced data cleaning where the model can easily converge for a better results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Looking for more analytical methods and statical methods for the good understanding of the dataset. Where a lot of change will be there for model selection which has to </a:t>
            </a:r>
            <a:r>
              <a:rPr lang="en-GB" sz="18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bt</a:t>
            </a: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trained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Deep learning models can be used here for the better converging results 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Machine Learning models such as </a:t>
            </a:r>
            <a:r>
              <a:rPr lang="en-GB" sz="18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MultinomialNB</a:t>
            </a: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</a:t>
            </a:r>
            <a:r>
              <a:rPr lang="en-GB" sz="18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BernoulliNB</a:t>
            </a: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will be trained 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18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Hyperparameter tuning should be done for the models for a better features for an algorithm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762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CD5E908A-501A-4558-A678-42BF2D8FC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 dirty="0"/>
              <a:t>Team Roles</a:t>
            </a:r>
          </a:p>
        </p:txBody>
      </p:sp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BC6711E1-B796-4D1D-BAC8-770C06C53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4312" y="6357600"/>
            <a:ext cx="6683376" cy="4608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584E00CC-0BE9-4582-B15B-D2F934C3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CD5D4E-F6E2-6F64-A3B1-B7AC64FAD72E}"/>
              </a:ext>
            </a:extLst>
          </p:cNvPr>
          <p:cNvSpPr txBox="1"/>
          <p:nvPr/>
        </p:nvSpPr>
        <p:spPr>
          <a:xfrm>
            <a:off x="159027" y="1977887"/>
            <a:ext cx="8676861" cy="4310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Our team consists of four members Lokesh, Vamsi, Bhargava, Manikanta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20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Where Lokesh and </a:t>
            </a:r>
            <a:r>
              <a:rPr lang="en-GB" sz="20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vamsi</a:t>
            </a: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contributed in data cleaning </a:t>
            </a:r>
            <a:r>
              <a:rPr lang="en-GB" sz="20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activites</a:t>
            </a: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data selection activities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20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Bhargava and </a:t>
            </a:r>
            <a:r>
              <a:rPr lang="en-GB" sz="2000" u="none" strike="noStrike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manikanta</a:t>
            </a: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did analysis of the dataset and came out the insights for the better understanding of the dataset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20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basic preliminary model was developed by Vamsi.</a:t>
            </a: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endParaRPr lang="en-US" sz="20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43000" marR="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■"/>
            </a:pPr>
            <a:r>
              <a:rPr lang="en-GB" sz="2000" u="none" strike="noStrik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Bhargava and Manikanta documented the work for increment 1</a:t>
            </a:r>
            <a:endParaRPr lang="en-US" sz="20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18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4585" y="2305738"/>
            <a:ext cx="3856679" cy="1453003"/>
          </a:xfrm>
        </p:spPr>
        <p:txBody>
          <a:bodyPr wrap="square" anchor="b">
            <a:normAutofit/>
          </a:bodyPr>
          <a:lstStyle/>
          <a:p>
            <a:r>
              <a:rPr lang="en-US" sz="4400" dirty="0"/>
              <a:t>Thank you</a:t>
            </a:r>
          </a:p>
        </p:txBody>
      </p:sp>
      <p:sp>
        <p:nvSpPr>
          <p:cNvPr id="125" name="Footer Placeholder 48">
            <a:extLst>
              <a:ext uri="{FF2B5EF4-FFF2-40B4-BE49-F238E27FC236}">
                <a16:creationId xmlns:a16="http://schemas.microsoft.com/office/drawing/2014/main" id="{A59037B4-369C-4D32-9743-29072587D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4312" y="6357600"/>
            <a:ext cx="6683376" cy="4608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6" name="Slide Number Placeholder 49">
            <a:extLst>
              <a:ext uri="{FF2B5EF4-FFF2-40B4-BE49-F238E27FC236}">
                <a16:creationId xmlns:a16="http://schemas.microsoft.com/office/drawing/2014/main" id="{64086F3C-129F-4A29-A09C-7700661E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536573"/>
            <a:ext cx="3856679" cy="1453003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07606" y="2877018"/>
            <a:ext cx="3060000" cy="2938561"/>
          </a:xfrm>
        </p:spPr>
        <p:txBody>
          <a:bodyPr>
            <a:normAutofit/>
          </a:bodyPr>
          <a:lstStyle/>
          <a:p>
            <a:r>
              <a:rPr lang="en-US" dirty="0"/>
              <a:t>1.Data Set</a:t>
            </a:r>
          </a:p>
          <a:p>
            <a:r>
              <a:rPr lang="en-US" dirty="0"/>
              <a:t>2. Data </a:t>
            </a:r>
            <a:r>
              <a:rPr lang="en-US" dirty="0" err="1"/>
              <a:t>Cleaningand</a:t>
            </a:r>
            <a:r>
              <a:rPr lang="en-US" dirty="0"/>
              <a:t> Analysis</a:t>
            </a:r>
          </a:p>
          <a:p>
            <a:pPr marL="0" indent="0">
              <a:buNone/>
            </a:pPr>
            <a:r>
              <a:rPr lang="en-US" dirty="0"/>
              <a:t>3.Implementations</a:t>
            </a:r>
          </a:p>
          <a:p>
            <a:pPr marL="0" indent="0">
              <a:buNone/>
            </a:pPr>
            <a:r>
              <a:rPr lang="en-US" dirty="0"/>
              <a:t>4.Preliminary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255CA119-3AE4-4D6A-AB16-C0625CAA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6947" y="6357600"/>
            <a:ext cx="6683376" cy="460800"/>
          </a:xfrm>
        </p:spPr>
        <p:txBody>
          <a:bodyPr>
            <a:normAutofit/>
          </a:bodyPr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9567CC5-9835-41E1-8AE6-68754308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>
            <a:normAutofit/>
          </a:bodyPr>
          <a:lstStyle/>
          <a:p>
            <a:fld id="{D39607A7-8386-47DB-8578-DDEDD194E5D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Artificial intelligence opens up many new possibilities in diagnostics and...">
            <a:extLst>
              <a:ext uri="{FF2B5EF4-FFF2-40B4-BE49-F238E27FC236}">
                <a16:creationId xmlns:a16="http://schemas.microsoft.com/office/drawing/2014/main" id="{04A502C7-523D-DB8B-5D57-E319F74B28E6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9" r="2370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563402"/>
            <a:ext cx="4075200" cy="2058573"/>
          </a:xfrm>
        </p:spPr>
        <p:txBody>
          <a:bodyPr>
            <a:normAutofit/>
          </a:bodyPr>
          <a:lstStyle/>
          <a:p>
            <a:r>
              <a:rPr lang="en-US" dirty="0"/>
              <a:t>Data Set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400" y="2827262"/>
            <a:ext cx="4075200" cy="2706687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AutoNum type="arabicPeriod"/>
            </a:pPr>
            <a:r>
              <a:rPr lang="en-US" dirty="0"/>
              <a:t>It has a non-neutral tone</a:t>
            </a:r>
          </a:p>
          <a:p>
            <a:r>
              <a:rPr lang="en-US" dirty="0"/>
              <a:t>2.It is disparaging or inflammatory</a:t>
            </a:r>
          </a:p>
          <a:p>
            <a:r>
              <a:rPr lang="en-US" dirty="0"/>
              <a:t>3.It is not grounded in reality</a:t>
            </a:r>
          </a:p>
          <a:p>
            <a:r>
              <a:rPr lang="en-US" dirty="0"/>
              <a:t>4.Uses Sexual content for shock value and to seek genuine answers</a:t>
            </a:r>
          </a:p>
          <a:p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2B9489F-03DC-81D7-FB75-45CE0B8068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9366" b="936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497BE19-513F-4868-F244-0A0B8E9DCB3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13987" b="13987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87211"/>
            <a:ext cx="10213200" cy="506176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Preprocessing and Analysis</a:t>
            </a:r>
          </a:p>
        </p:txBody>
      </p:sp>
      <p:sp>
        <p:nvSpPr>
          <p:cNvPr id="9" name="Footer Placeholder 48">
            <a:extLst>
              <a:ext uri="{FF2B5EF4-FFF2-40B4-BE49-F238E27FC236}">
                <a16:creationId xmlns:a16="http://schemas.microsoft.com/office/drawing/2014/main" id="{87166719-88A6-4670-9BD6-1FF076064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4312" y="6357600"/>
            <a:ext cx="6683376" cy="4608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49">
            <a:extLst>
              <a:ext uri="{FF2B5EF4-FFF2-40B4-BE49-F238E27FC236}">
                <a16:creationId xmlns:a16="http://schemas.microsoft.com/office/drawing/2014/main" id="{0679DDAB-7BC8-4DE8-97CF-665B6F732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141992-A0A7-7644-3364-94A7876B2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791" y="593387"/>
            <a:ext cx="10213200" cy="538895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comes under data cleaning</a:t>
            </a:r>
          </a:p>
          <a:p>
            <a:r>
              <a:rPr lang="en-US" dirty="0"/>
              <a:t>At first we removed numbers</a:t>
            </a:r>
          </a:p>
          <a:p>
            <a:r>
              <a:rPr lang="en-US" dirty="0"/>
              <a:t>Replace </a:t>
            </a:r>
            <a:r>
              <a:rPr lang="en-US" dirty="0" err="1"/>
              <a:t>repetations</a:t>
            </a:r>
            <a:r>
              <a:rPr lang="en-US" dirty="0"/>
              <a:t> of punctuations</a:t>
            </a:r>
          </a:p>
          <a:p>
            <a:r>
              <a:rPr lang="en-US" dirty="0"/>
              <a:t>Remove punctuations</a:t>
            </a:r>
          </a:p>
          <a:p>
            <a:r>
              <a:rPr lang="en-US" dirty="0"/>
              <a:t>Replace Contractions</a:t>
            </a:r>
          </a:p>
          <a:p>
            <a:r>
              <a:rPr lang="en-US" dirty="0"/>
              <a:t>Lowercasing of letters</a:t>
            </a:r>
          </a:p>
          <a:p>
            <a:r>
              <a:rPr lang="en-US" dirty="0"/>
              <a:t>Replace Negations with Antonyms</a:t>
            </a:r>
          </a:p>
          <a:p>
            <a:r>
              <a:rPr lang="en-US" dirty="0"/>
              <a:t>Remove Stop words</a:t>
            </a:r>
          </a:p>
          <a:p>
            <a:r>
              <a:rPr lang="en-US" dirty="0"/>
              <a:t>Replace Elongated Words</a:t>
            </a:r>
          </a:p>
          <a:p>
            <a:r>
              <a:rPr lang="en-US" dirty="0"/>
              <a:t>Stemming/Lemmatizing</a:t>
            </a:r>
          </a:p>
          <a:p>
            <a:r>
              <a:rPr lang="en-US" dirty="0"/>
              <a:t>TFA-Vector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12686E25-FBF9-CD95-D727-A91AD484A84C}"/>
              </a:ext>
            </a:extLst>
          </p:cNvPr>
          <p:cNvSpPr txBox="1"/>
          <p:nvPr/>
        </p:nvSpPr>
        <p:spPr>
          <a:xfrm>
            <a:off x="690664" y="690664"/>
            <a:ext cx="7616757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  <a:p>
            <a:endParaRPr lang="en-US" dirty="0"/>
          </a:p>
          <a:p>
            <a:r>
              <a:rPr lang="en-US" dirty="0"/>
              <a:t>1.Syllable analysis</a:t>
            </a:r>
          </a:p>
          <a:p>
            <a:endParaRPr lang="en-US" dirty="0"/>
          </a:p>
          <a:p>
            <a:r>
              <a:rPr lang="en-US" dirty="0"/>
              <a:t>2.Lexican Analysis</a:t>
            </a:r>
          </a:p>
          <a:p>
            <a:endParaRPr lang="en-US" dirty="0"/>
          </a:p>
          <a:p>
            <a:r>
              <a:rPr lang="en-US" dirty="0"/>
              <a:t>3.Question Length</a:t>
            </a:r>
          </a:p>
          <a:p>
            <a:endParaRPr lang="en-US" dirty="0"/>
          </a:p>
          <a:p>
            <a:r>
              <a:rPr lang="en-US" dirty="0"/>
              <a:t>4.Average Syllables per word in a question</a:t>
            </a:r>
          </a:p>
          <a:p>
            <a:endParaRPr lang="en-US" dirty="0"/>
          </a:p>
          <a:p>
            <a:r>
              <a:rPr lang="en-US" dirty="0"/>
              <a:t>5.Average letters per word in a question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21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1586E86-789E-2F73-9BA4-033933507BD9}"/>
              </a:ext>
            </a:extLst>
          </p:cNvPr>
          <p:cNvSpPr txBox="1"/>
          <p:nvPr/>
        </p:nvSpPr>
        <p:spPr>
          <a:xfrm>
            <a:off x="1391054" y="1293779"/>
            <a:ext cx="769457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Implementation:</a:t>
            </a:r>
          </a:p>
          <a:p>
            <a:endParaRPr lang="en-US" dirty="0"/>
          </a:p>
          <a:p>
            <a:r>
              <a:rPr lang="en-US" dirty="0"/>
              <a:t>1.After performing Data cleaning, we used </a:t>
            </a:r>
            <a:r>
              <a:rPr lang="en-US" dirty="0" err="1"/>
              <a:t>tfidf</a:t>
            </a:r>
            <a:r>
              <a:rPr lang="en-US" dirty="0"/>
              <a:t> vectorizer to get better model results for text based data sets</a:t>
            </a:r>
          </a:p>
          <a:p>
            <a:endParaRPr lang="en-US" dirty="0"/>
          </a:p>
          <a:p>
            <a:r>
              <a:rPr lang="en-US" dirty="0"/>
              <a:t>2.Here, we used </a:t>
            </a:r>
            <a:r>
              <a:rPr lang="en-US" dirty="0" err="1"/>
              <a:t>sklearn</a:t>
            </a:r>
            <a:r>
              <a:rPr lang="en-US" dirty="0"/>
              <a:t> library for a </a:t>
            </a:r>
            <a:r>
              <a:rPr lang="en-US" dirty="0" err="1"/>
              <a:t>builtin</a:t>
            </a:r>
            <a:r>
              <a:rPr lang="en-US" dirty="0"/>
              <a:t> function of </a:t>
            </a:r>
            <a:r>
              <a:rPr lang="en-US" dirty="0" err="1"/>
              <a:t>tfid</a:t>
            </a:r>
            <a:r>
              <a:rPr lang="en-US" dirty="0"/>
              <a:t> vectorization and</a:t>
            </a:r>
          </a:p>
          <a:p>
            <a:endParaRPr lang="en-US" dirty="0"/>
          </a:p>
          <a:p>
            <a:r>
              <a:rPr lang="en-US" dirty="0"/>
              <a:t>3.Here, we used k fold validation , it helps to prevent overfitting and easy to reliable for a best model.</a:t>
            </a:r>
          </a:p>
          <a:p>
            <a:endParaRPr lang="en-US" dirty="0"/>
          </a:p>
          <a:p>
            <a:r>
              <a:rPr lang="en-US" dirty="0"/>
              <a:t>4. So here , we used 5 splits in k fold validation and trained one algorithm called logistic regression.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976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BF215C-9D2E-ADAC-843D-BA26F3E46ECC}"/>
              </a:ext>
            </a:extLst>
          </p:cNvPr>
          <p:cNvSpPr txBox="1"/>
          <p:nvPr/>
        </p:nvSpPr>
        <p:spPr>
          <a:xfrm>
            <a:off x="1488332" y="1118680"/>
            <a:ext cx="9251004" cy="4635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Model:</a:t>
            </a:r>
          </a:p>
          <a:p>
            <a:endParaRPr lang="en-US" dirty="0"/>
          </a:p>
          <a:p>
            <a:r>
              <a:rPr lang="en-US" dirty="0"/>
              <a:t>1.Here, we used logistic Regression model, it is a Statistic model, also known as logit model.</a:t>
            </a:r>
          </a:p>
          <a:p>
            <a:endParaRPr lang="en-US" dirty="0"/>
          </a:p>
          <a:p>
            <a:r>
              <a:rPr lang="en-US" dirty="0"/>
              <a:t>2.It is used for classification and predictive model.</a:t>
            </a:r>
          </a:p>
          <a:p>
            <a:endParaRPr lang="en-US" dirty="0"/>
          </a:p>
          <a:p>
            <a:r>
              <a:rPr lang="en-US" dirty="0"/>
              <a:t>3.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Logit(pi) = 1/(1+ exp(-pi))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ln(pi/(1-pi)) = Beta_0 + Beta_1*X_1 + … +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B_k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*K_k</a:t>
            </a:r>
            <a:r>
              <a:rPr lang="en-GB" dirty="0">
                <a:latin typeface="Times New Roman" panose="02020603050405020304" pitchFamily="18" charset="0"/>
                <a:ea typeface="Arial" panose="020B0604020202020204" pitchFamily="34" charset="0"/>
              </a:rPr>
              <a:t>4. </a:t>
            </a:r>
          </a:p>
          <a:p>
            <a:endParaRPr lang="en-GB" dirty="0"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r>
              <a:rPr lang="en-GB" dirty="0">
                <a:latin typeface="Times New Roman" panose="02020603050405020304" pitchFamily="18" charset="0"/>
                <a:ea typeface="Arial" panose="020B0604020202020204" pitchFamily="34" charset="0"/>
              </a:rPr>
              <a:t>4.In above </a:t>
            </a:r>
            <a:r>
              <a:rPr lang="en-GB" dirty="0" err="1">
                <a:latin typeface="Times New Roman" panose="02020603050405020304" pitchFamily="18" charset="0"/>
                <a:ea typeface="Arial" panose="020B0604020202020204" pitchFamily="34" charset="0"/>
              </a:rPr>
              <a:t>equation,logi</a:t>
            </a:r>
            <a:r>
              <a:rPr lang="en-GB" dirty="0">
                <a:latin typeface="Times New Roman" panose="02020603050405020304" pitchFamily="18" charset="0"/>
                <a:ea typeface="Arial" panose="020B0604020202020204" pitchFamily="34" charset="0"/>
              </a:rPr>
              <a:t>-pi is independent to responsible variable and x is independent variable, the beta parameter is likely estimated via maximum likely hood s function, optimal coefficient will be found </a:t>
            </a:r>
          </a:p>
          <a:p>
            <a:pPr marL="457200" marR="0" algn="ctr">
              <a:lnSpc>
                <a:spcPct val="115000"/>
              </a:lnSpc>
              <a:spcBef>
                <a:spcPts val="1200"/>
              </a:spcBef>
              <a:spcAft>
                <a:spcPts val="1500"/>
              </a:spcAft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763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E912315-1EE7-1769-33FF-53432298322F}"/>
              </a:ext>
            </a:extLst>
          </p:cNvPr>
          <p:cNvSpPr txBox="1"/>
          <p:nvPr/>
        </p:nvSpPr>
        <p:spPr>
          <a:xfrm>
            <a:off x="1614791" y="1536970"/>
            <a:ext cx="55412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Linear Regression Model:</a:t>
            </a:r>
          </a:p>
          <a:p>
            <a:endParaRPr lang="en-US" sz="3600" dirty="0"/>
          </a:p>
          <a:p>
            <a:r>
              <a:rPr lang="en-US" dirty="0"/>
              <a:t>Three types of models</a:t>
            </a:r>
          </a:p>
          <a:p>
            <a:endParaRPr lang="en-US" dirty="0"/>
          </a:p>
          <a:p>
            <a:r>
              <a:rPr lang="en-US" dirty="0"/>
              <a:t>1.Binary logistic Regression</a:t>
            </a:r>
          </a:p>
          <a:p>
            <a:endParaRPr lang="en-US" dirty="0"/>
          </a:p>
          <a:p>
            <a:r>
              <a:rPr lang="en-US" dirty="0"/>
              <a:t>2.Multinomial logistic Regression</a:t>
            </a:r>
          </a:p>
          <a:p>
            <a:endParaRPr lang="en-US" dirty="0"/>
          </a:p>
          <a:p>
            <a:r>
              <a:rPr lang="en-US" dirty="0"/>
              <a:t>3.Ordinal logistic 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419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ABB226-95FD-6A46-857D-4BA7ED20C5B1}"/>
              </a:ext>
            </a:extLst>
          </p:cNvPr>
          <p:cNvSpPr txBox="1"/>
          <p:nvPr/>
        </p:nvSpPr>
        <p:spPr>
          <a:xfrm>
            <a:off x="249114" y="1038745"/>
            <a:ext cx="1151881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LOGISTIC REGRESSION MODEL:</a:t>
            </a:r>
          </a:p>
          <a:p>
            <a:endParaRPr lang="en-US" sz="2800" dirty="0"/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1.In Binary logistic regression. The dependent variable is independent in nature it has only two outcomes. </a:t>
            </a:r>
          </a:p>
          <a:p>
            <a:endParaRPr lang="en-GB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2.That means a binary outcome . For example, it used to predict whether the email is spam or not or whether is to hack or not, this is the </a:t>
            </a:r>
            <a:r>
              <a:rPr lang="en-GB" dirty="0">
                <a:latin typeface="Times New Roman" panose="02020603050405020304" pitchFamily="18" charset="0"/>
                <a:ea typeface="Times New Roman" panose="02020603050405020304" pitchFamily="18" charset="0"/>
              </a:rPr>
              <a:t>wi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dely used example to explain logistic regression. </a:t>
            </a:r>
          </a:p>
          <a:p>
            <a:endParaRPr lang="en-GB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3.In Multinomial logistic regression. There are three outcomes. </a:t>
            </a:r>
          </a:p>
          <a:p>
            <a:endParaRPr lang="en-GB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4.Example to understand what type of drink consumers prefer based on location and the age. Or three based regression.</a:t>
            </a: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5.The last one is ordinal logistic regression. This logistic regression model is used to response variable that has more than three outputs. </a:t>
            </a:r>
          </a:p>
          <a:p>
            <a:endParaRPr lang="en-GB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6.These values do have order. For example movies rating that can be between 0 to 5. </a:t>
            </a: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455508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ed design" id="{15B931B0-C7D8-4B07-ACB9-C7EFD4E6970A}" vid="{8BE1E89A-FBDD-488C-8247-991A3117BF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74A8BD-7470-4767-A78C-01B8DE47DE70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02E5C16-0C12-46F7-AC7E-7CB6B62A714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CB9D788-52D8-46C3-92EC-553D7E4077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{D2DD04DD-DD0D-48F4-8519-6EB0FDD7BC0C}tf11158769_win32</Template>
  <TotalTime>89</TotalTime>
  <Words>794</Words>
  <Application>Microsoft Office PowerPoint</Application>
  <PresentationFormat>Widescreen</PresentationFormat>
  <Paragraphs>134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Avenir Next LT Pro</vt:lpstr>
      <vt:lpstr>Calibri</vt:lpstr>
      <vt:lpstr>Goudy Old Style</vt:lpstr>
      <vt:lpstr>Times New Roman</vt:lpstr>
      <vt:lpstr>Wingdings</vt:lpstr>
      <vt:lpstr>FrostyVTI</vt:lpstr>
      <vt:lpstr>Unethical and Bad Questions Detection by using Machine Learning Techniques</vt:lpstr>
      <vt:lpstr>AGENDA</vt:lpstr>
      <vt:lpstr>Data Set</vt:lpstr>
      <vt:lpstr>Data Preprocessing and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Team Roles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Unethical and Bad Questions Detection by using Machine Learning Techniques</dc:title>
  <dc:creator>Pasumarthi RaghuRam Chowdary</dc:creator>
  <cp:lastModifiedBy>Pasumarthi RaghuRam Chowdary</cp:lastModifiedBy>
  <cp:revision>1</cp:revision>
  <dcterms:created xsi:type="dcterms:W3CDTF">2023-11-20T04:09:24Z</dcterms:created>
  <dcterms:modified xsi:type="dcterms:W3CDTF">2023-11-20T05:39:16Z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